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Average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47E2CD-A66B-46ED-BD29-1756CF24F5E5}">
  <a:tblStyle styleId="{B547E2CD-A66B-46ED-BD29-1756CF24F5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9.xml"/><Relationship Id="rId37" Type="http://schemas.openxmlformats.org/officeDocument/2006/relationships/font" Target="fonts/Average-regular.fntdata"/><Relationship Id="rId14" Type="http://schemas.openxmlformats.org/officeDocument/2006/relationships/slide" Target="slides/slide8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10c5e27a4d_0_1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10c5e27a4d_0_1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10c5e27a4d_0_1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10c5e27a4d_0_1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10c5e27a4d_0_1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10c5e27a4d_0_1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111a5b0fc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111a5b0f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10c5e27a4d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10c5e27a4d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10c5e27a4d_0_1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10c5e27a4d_0_1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10c5e27a4d_0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10c5e27a4d_0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10c5e27a4d_0_10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10c5e27a4d_0_1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lab.research.google.com/drive/1On1smfahtnCW7wm6Ho8BnbUVasOJtY0b?usp=sharing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teve.hollasch.net/cgindex/coding/ieeefloat.html" TargetMode="External"/><Relationship Id="rId4" Type="http://schemas.openxmlformats.org/officeDocument/2006/relationships/hyperlink" Target="https://www.h-schmidt.net/FloatConverter/IEEE754.html" TargetMode="External"/><Relationship Id="rId5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jpg"/><Relationship Id="rId6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0.xml"/><Relationship Id="rId10" Type="http://schemas.openxmlformats.org/officeDocument/2006/relationships/slide" Target="/ppt/slides/slide9.xml"/><Relationship Id="rId12" Type="http://schemas.openxmlformats.org/officeDocument/2006/relationships/slide" Target="/ppt/slides/slide1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8.xml"/><Relationship Id="rId5" Type="http://schemas.openxmlformats.org/officeDocument/2006/relationships/slide" Target="/ppt/slides/slide4.xml"/><Relationship Id="rId6" Type="http://schemas.openxmlformats.org/officeDocument/2006/relationships/slide" Target="/ppt/slides/slide5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lab.research.google.com/drive/1On1smfahtnCW7wm6Ho8BnbUVasOJtY0b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colab.research.google.com/drive/1On1smfahtnCW7wm6Ho8BnbUVasOJtY0b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lab.research.google.com/drive/1On1smfahtnCW7wm6Ho8BnbUVasOJtY0b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lab.research.google.com/drive/1On1smfahtnCW7wm6Ho8BnbUVasOJtY0b?usp=sharing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347350" y="1597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Data Representation</a:t>
            </a:r>
            <a:endParaRPr sz="41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347350" y="3008650"/>
            <a:ext cx="4203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Fundamentals of Programming in Python - Spring 2023</a:t>
            </a:r>
            <a:endParaRPr/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5143500" y="4782900"/>
            <a:ext cx="40005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Presenter:</a:t>
            </a:r>
            <a:r>
              <a:rPr lang="en-GB" sz="1200"/>
              <a:t> </a:t>
            </a:r>
            <a:r>
              <a:rPr b="1" lang="en-GB" sz="1200"/>
              <a:t>Mohammad Parsa Bashari</a:t>
            </a:r>
            <a:endParaRPr b="1"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6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 </a:t>
            </a:r>
            <a:r>
              <a:rPr lang="en-GB"/>
              <a:t>Numbers</a:t>
            </a:r>
            <a:endParaRPr/>
          </a:p>
        </p:txBody>
      </p:sp>
      <p:sp>
        <p:nvSpPr>
          <p:cNvPr id="331" name="Google Shape;331;p26"/>
          <p:cNvSpPr txBox="1"/>
          <p:nvPr>
            <p:ph idx="1" type="body"/>
          </p:nvPr>
        </p:nvSpPr>
        <p:spPr>
          <a:xfrm>
            <a:off x="1297500" y="1805275"/>
            <a:ext cx="7421700" cy="10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Fixed-Point</a:t>
            </a:r>
            <a:r>
              <a:rPr b="1" lang="en-GB" sz="1500">
                <a:solidFill>
                  <a:srgbClr val="9900FF"/>
                </a:solidFill>
              </a:rPr>
              <a:t> </a:t>
            </a:r>
            <a:r>
              <a:rPr lang="en-GB" sz="1400"/>
              <a:t>: limited range</a:t>
            </a:r>
            <a:endParaRPr b="1" sz="1500">
              <a:solidFill>
                <a:srgbClr val="9900FF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>
                <a:solidFill>
                  <a:srgbClr val="E7E7E7"/>
                </a:solidFill>
              </a:rPr>
              <a:t> </a:t>
            </a:r>
            <a:r>
              <a:rPr lang="en-GB" sz="1200"/>
              <a:t>011010.11</a:t>
            </a:r>
            <a:r>
              <a:rPr lang="en-GB" sz="1200">
                <a:solidFill>
                  <a:srgbClr val="FFFFFF"/>
                </a:solidFill>
              </a:rPr>
              <a:t> = </a:t>
            </a:r>
            <a:r>
              <a:rPr lang="en-GB" sz="1200">
                <a:solidFill>
                  <a:srgbClr val="FFFF00"/>
                </a:solidFill>
              </a:rPr>
              <a:t>+26.75</a:t>
            </a:r>
            <a:r>
              <a:rPr baseline="-25000" lang="en-GB" sz="1200">
                <a:solidFill>
                  <a:srgbClr val="FFFF00"/>
                </a:solidFill>
              </a:rPr>
              <a:t>10</a:t>
            </a:r>
            <a:endParaRPr sz="1200">
              <a:solidFill>
                <a:srgbClr val="FF9900"/>
              </a:solidFill>
            </a:endParaRPr>
          </a:p>
        </p:txBody>
      </p:sp>
      <p:pic>
        <p:nvPicPr>
          <p:cNvPr id="332" name="Google Shape;3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529" y="1864200"/>
            <a:ext cx="2660371" cy="955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6"/>
          <p:cNvSpPr txBox="1"/>
          <p:nvPr/>
        </p:nvSpPr>
        <p:spPr>
          <a:xfrm>
            <a:off x="1293600" y="3139725"/>
            <a:ext cx="7429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en-GB" sz="15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Floating-Point</a:t>
            </a:r>
            <a:r>
              <a:rPr b="1" lang="en-GB" sz="15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Value = (-1)</a:t>
            </a:r>
            <a:r>
              <a:rPr baseline="30000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× 0.M × 2</a:t>
            </a:r>
            <a:r>
              <a:rPr baseline="30000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E-8</a:t>
            </a:r>
            <a:endParaRPr baseline="30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Example:</a:t>
            </a:r>
            <a:r>
              <a:rPr lang="en-GB" sz="1200">
                <a:solidFill>
                  <a:srgbClr val="E7E7E7"/>
                </a:solidFill>
                <a:latin typeface="Lato"/>
                <a:ea typeface="Lato"/>
                <a:cs typeface="Lato"/>
                <a:sym typeface="Lato"/>
              </a:rPr>
              <a:t> -3.625 = </a:t>
            </a:r>
            <a:r>
              <a:rPr lang="en-GB" sz="12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-11.101</a:t>
            </a:r>
            <a:r>
              <a:rPr baseline="-25000" lang="en-GB" sz="12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-GB" sz="1200">
                <a:solidFill>
                  <a:srgbClr val="E7E7E7"/>
                </a:solidFill>
                <a:latin typeface="Lato"/>
                <a:ea typeface="Lato"/>
                <a:cs typeface="Lato"/>
                <a:sym typeface="Lato"/>
              </a:rPr>
              <a:t>= </a:t>
            </a:r>
            <a:r>
              <a:rPr lang="en-GB" sz="12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-GB" sz="12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1110100</a:t>
            </a:r>
            <a:r>
              <a:rPr lang="en-GB" sz="12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1010 </a:t>
            </a:r>
            <a:endParaRPr sz="12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Example:</a:t>
            </a:r>
            <a:r>
              <a:rPr lang="en-GB" sz="1200">
                <a:solidFill>
                  <a:srgbClr val="E7E7E7"/>
                </a:solidFill>
                <a:latin typeface="Lato"/>
                <a:ea typeface="Lato"/>
                <a:cs typeface="Lato"/>
                <a:sym typeface="Lato"/>
              </a:rPr>
              <a:t> 25.375 = </a:t>
            </a:r>
            <a:r>
              <a:rPr lang="en-GB" sz="12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+11001.01</a:t>
            </a: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baseline="-25000" lang="en-GB" sz="12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-GB" sz="1200">
                <a:solidFill>
                  <a:srgbClr val="E7E7E7"/>
                </a:solidFill>
                <a:latin typeface="Lato"/>
                <a:ea typeface="Lato"/>
                <a:cs typeface="Lato"/>
                <a:sym typeface="Lato"/>
              </a:rPr>
              <a:t>= </a:t>
            </a:r>
            <a:r>
              <a:rPr lang="en-GB" sz="12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lang="en-GB" sz="12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1100101</a:t>
            </a:r>
            <a:r>
              <a:rPr lang="en-GB" sz="12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1101 </a:t>
            </a:r>
            <a:r>
              <a:rPr lang="en-GB" sz="1200">
                <a:solidFill>
                  <a:srgbClr val="E7E7E7"/>
                </a:solidFill>
                <a:latin typeface="Lato"/>
                <a:ea typeface="Lato"/>
                <a:cs typeface="Lato"/>
                <a:sym typeface="Lato"/>
              </a:rPr>
              <a:t>= 25.25!</a:t>
            </a:r>
            <a:endParaRPr sz="12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4" name="Google Shape;33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9520" y="3139725"/>
            <a:ext cx="2660375" cy="631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7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 in Float Operations</a:t>
            </a:r>
            <a:endParaRPr/>
          </a:p>
        </p:txBody>
      </p:sp>
      <p:sp>
        <p:nvSpPr>
          <p:cNvPr id="340" name="Google Shape;340;p27"/>
          <p:cNvSpPr txBox="1"/>
          <p:nvPr>
            <p:ph idx="1" type="body"/>
          </p:nvPr>
        </p:nvSpPr>
        <p:spPr>
          <a:xfrm>
            <a:off x="1297500" y="1805275"/>
            <a:ext cx="7421700" cy="27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666666"/>
                </a:solidFill>
              </a:rPr>
              <a:t>Example: </a:t>
            </a:r>
            <a:r>
              <a:rPr b="1" lang="en-GB" sz="1500">
                <a:solidFill>
                  <a:srgbClr val="9900FF"/>
                </a:solidFill>
              </a:rPr>
              <a:t>Add </a:t>
            </a:r>
            <a:r>
              <a:rPr b="1" lang="en-GB" sz="1500">
                <a:solidFill>
                  <a:srgbClr val="FF9900"/>
                </a:solidFill>
              </a:rPr>
              <a:t>11.5</a:t>
            </a:r>
            <a:r>
              <a:rPr b="1" baseline="-25000" lang="en-GB" sz="1500">
                <a:solidFill>
                  <a:srgbClr val="FF9900"/>
                </a:solidFill>
              </a:rPr>
              <a:t>10</a:t>
            </a:r>
            <a:r>
              <a:rPr b="1" lang="en-GB" sz="1500">
                <a:solidFill>
                  <a:srgbClr val="9900FF"/>
                </a:solidFill>
              </a:rPr>
              <a:t> and </a:t>
            </a:r>
            <a:r>
              <a:rPr b="1" lang="en-GB" sz="1500">
                <a:solidFill>
                  <a:srgbClr val="FF9900"/>
                </a:solidFill>
              </a:rPr>
              <a:t>23.25</a:t>
            </a:r>
            <a:r>
              <a:rPr b="1" baseline="-25000" lang="en-GB" sz="1500">
                <a:solidFill>
                  <a:srgbClr val="FF9900"/>
                </a:solidFill>
              </a:rPr>
              <a:t>10</a:t>
            </a:r>
            <a:endParaRPr b="1" baseline="-25000" sz="150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00"/>
                </a:solidFill>
              </a:rPr>
              <a:t>+11.5</a:t>
            </a:r>
            <a:r>
              <a:rPr baseline="-25000" lang="en-GB" sz="1200">
                <a:solidFill>
                  <a:srgbClr val="FFFF00"/>
                </a:solidFill>
              </a:rPr>
              <a:t>10 </a:t>
            </a:r>
            <a:r>
              <a:rPr lang="en-GB" sz="1200"/>
              <a:t>= </a:t>
            </a:r>
            <a:r>
              <a:rPr lang="en-GB" sz="1200">
                <a:solidFill>
                  <a:srgbClr val="00FF00"/>
                </a:solidFill>
              </a:rPr>
              <a:t>0</a:t>
            </a:r>
            <a:r>
              <a:rPr lang="en-GB" sz="1200">
                <a:solidFill>
                  <a:srgbClr val="FF00FF"/>
                </a:solidFill>
              </a:rPr>
              <a:t>1011100</a:t>
            </a:r>
            <a:r>
              <a:rPr lang="en-GB" sz="1200">
                <a:solidFill>
                  <a:srgbClr val="00FF00"/>
                </a:solidFill>
              </a:rPr>
              <a:t>1100			</a:t>
            </a:r>
            <a:r>
              <a:rPr lang="en-GB" sz="1200">
                <a:solidFill>
                  <a:srgbClr val="FFFF00"/>
                </a:solidFill>
              </a:rPr>
              <a:t>+23.25</a:t>
            </a:r>
            <a:r>
              <a:rPr baseline="-25000" lang="en-GB" sz="1200">
                <a:solidFill>
                  <a:srgbClr val="FFFF00"/>
                </a:solidFill>
              </a:rPr>
              <a:t>10 </a:t>
            </a:r>
            <a:r>
              <a:rPr lang="en-GB" sz="1200"/>
              <a:t>= </a:t>
            </a:r>
            <a:r>
              <a:rPr lang="en-GB" sz="1200">
                <a:solidFill>
                  <a:srgbClr val="00FF00"/>
                </a:solidFill>
              </a:rPr>
              <a:t>0</a:t>
            </a:r>
            <a:r>
              <a:rPr lang="en-GB" sz="1200">
                <a:solidFill>
                  <a:srgbClr val="FF00FF"/>
                </a:solidFill>
              </a:rPr>
              <a:t>1011101</a:t>
            </a:r>
            <a:r>
              <a:rPr lang="en-GB" sz="1200">
                <a:solidFill>
                  <a:srgbClr val="00FF00"/>
                </a:solidFill>
              </a:rPr>
              <a:t>1101</a:t>
            </a:r>
            <a:endParaRPr sz="1200">
              <a:solidFill>
                <a:srgbClr val="00FF00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200"/>
              <a:buAutoNum type="arabicParenR"/>
            </a:pPr>
            <a:r>
              <a:rPr b="1" lang="en-GB" sz="1200"/>
              <a:t>Equalizing exponents:</a:t>
            </a:r>
            <a:r>
              <a:rPr lang="en-GB" sz="1200">
                <a:solidFill>
                  <a:srgbClr val="9900FF"/>
                </a:solidFill>
              </a:rPr>
              <a:t> </a:t>
            </a:r>
            <a:r>
              <a:rPr lang="en-GB" sz="1200">
                <a:solidFill>
                  <a:srgbClr val="FFFF00"/>
                </a:solidFill>
              </a:rPr>
              <a:t>+11.5</a:t>
            </a:r>
            <a:r>
              <a:rPr baseline="-25000" lang="en-GB" sz="1200">
                <a:solidFill>
                  <a:srgbClr val="FFFF00"/>
                </a:solidFill>
              </a:rPr>
              <a:t>10 </a:t>
            </a:r>
            <a:r>
              <a:rPr lang="en-GB" sz="1200"/>
              <a:t>= </a:t>
            </a:r>
            <a:r>
              <a:rPr lang="en-GB" sz="1200">
                <a:solidFill>
                  <a:srgbClr val="00FF00"/>
                </a:solidFill>
              </a:rPr>
              <a:t>0</a:t>
            </a:r>
            <a:r>
              <a:rPr lang="en-GB" sz="1200">
                <a:solidFill>
                  <a:srgbClr val="FF00FF"/>
                </a:solidFill>
              </a:rPr>
              <a:t>0101110</a:t>
            </a:r>
            <a:r>
              <a:rPr lang="en-GB" sz="1200">
                <a:solidFill>
                  <a:srgbClr val="00FF00"/>
                </a:solidFill>
              </a:rPr>
              <a:t>1101</a:t>
            </a:r>
            <a:endParaRPr sz="1200">
              <a:solidFill>
                <a:srgbClr val="00FF00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arenR"/>
            </a:pPr>
            <a:r>
              <a:rPr b="1" lang="en-GB" sz="1200"/>
              <a:t>Adding Mantissas:</a:t>
            </a:r>
            <a:r>
              <a:rPr lang="en-GB" sz="1200"/>
              <a:t> </a:t>
            </a:r>
            <a:r>
              <a:rPr lang="en-GB" sz="1200">
                <a:solidFill>
                  <a:srgbClr val="FF00FF"/>
                </a:solidFill>
              </a:rPr>
              <a:t>0101110 </a:t>
            </a:r>
            <a:r>
              <a:rPr lang="en-GB" sz="1200"/>
              <a:t>+</a:t>
            </a:r>
            <a:r>
              <a:rPr lang="en-GB" sz="1200">
                <a:solidFill>
                  <a:srgbClr val="FF00FF"/>
                </a:solidFill>
              </a:rPr>
              <a:t> 1011101 </a:t>
            </a:r>
            <a:r>
              <a:rPr lang="en-GB" sz="1200"/>
              <a:t>=</a:t>
            </a:r>
            <a:r>
              <a:rPr lang="en-GB" sz="1200">
                <a:solidFill>
                  <a:srgbClr val="FF00FF"/>
                </a:solidFill>
              </a:rPr>
              <a:t> 10001011</a:t>
            </a:r>
            <a:endParaRPr sz="1200">
              <a:solidFill>
                <a:srgbClr val="FF00FF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arenR"/>
            </a:pPr>
            <a:r>
              <a:rPr b="1" lang="en-GB" sz="1200"/>
              <a:t>Truncate LSB not MSB, So increment exponent:</a:t>
            </a:r>
            <a:r>
              <a:rPr lang="en-GB" sz="1200">
                <a:solidFill>
                  <a:srgbClr val="9900FF"/>
                </a:solidFill>
              </a:rPr>
              <a:t>  </a:t>
            </a:r>
            <a:r>
              <a:rPr lang="en-GB" sz="1200"/>
              <a:t>result =</a:t>
            </a:r>
            <a:r>
              <a:rPr lang="en-GB" sz="1200">
                <a:solidFill>
                  <a:srgbClr val="9900FF"/>
                </a:solidFill>
              </a:rPr>
              <a:t> </a:t>
            </a:r>
            <a:r>
              <a:rPr lang="en-GB" sz="1200">
                <a:solidFill>
                  <a:srgbClr val="00FF00"/>
                </a:solidFill>
              </a:rPr>
              <a:t>0</a:t>
            </a:r>
            <a:r>
              <a:rPr lang="en-GB" sz="1200">
                <a:solidFill>
                  <a:srgbClr val="FF00FF"/>
                </a:solidFill>
              </a:rPr>
              <a:t>1000101</a:t>
            </a:r>
            <a:r>
              <a:rPr lang="en-GB" sz="1200">
                <a:solidFill>
                  <a:srgbClr val="00FF00"/>
                </a:solidFill>
              </a:rPr>
              <a:t>1110</a:t>
            </a:r>
            <a:endParaRPr sz="1200">
              <a:solidFill>
                <a:srgbClr val="00FF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00FF00"/>
                </a:solidFill>
              </a:rPr>
              <a:t>Consider that the result is </a:t>
            </a:r>
            <a:r>
              <a:rPr lang="en-GB" sz="1200">
                <a:solidFill>
                  <a:srgbClr val="FF9900"/>
                </a:solidFill>
              </a:rPr>
              <a:t>+34.5</a:t>
            </a:r>
            <a:r>
              <a:rPr baseline="-25000" lang="en-GB" sz="1200">
                <a:solidFill>
                  <a:srgbClr val="FF9900"/>
                </a:solidFill>
              </a:rPr>
              <a:t>10</a:t>
            </a:r>
            <a:r>
              <a:rPr baseline="-25000" lang="en-GB" sz="1200">
                <a:solidFill>
                  <a:srgbClr val="FFFF00"/>
                </a:solidFill>
              </a:rPr>
              <a:t> </a:t>
            </a:r>
            <a:r>
              <a:rPr lang="en-GB" sz="1200">
                <a:solidFill>
                  <a:srgbClr val="00FF00"/>
                </a:solidFill>
              </a:rPr>
              <a:t>and NOT</a:t>
            </a:r>
            <a:r>
              <a:rPr lang="en-GB" sz="1200">
                <a:solidFill>
                  <a:srgbClr val="FFFF00"/>
                </a:solidFill>
              </a:rPr>
              <a:t> </a:t>
            </a:r>
            <a:r>
              <a:rPr lang="en-GB" sz="1200">
                <a:solidFill>
                  <a:srgbClr val="FF9900"/>
                </a:solidFill>
              </a:rPr>
              <a:t>+34.75</a:t>
            </a:r>
            <a:r>
              <a:rPr baseline="-25000" lang="en-GB" sz="1200">
                <a:solidFill>
                  <a:srgbClr val="FF9900"/>
                </a:solidFill>
              </a:rPr>
              <a:t>10</a:t>
            </a:r>
            <a:r>
              <a:rPr lang="en-GB" sz="1200">
                <a:solidFill>
                  <a:srgbClr val="00FF00"/>
                </a:solidFill>
              </a:rPr>
              <a:t>!</a:t>
            </a:r>
            <a:endParaRPr sz="1200">
              <a:solidFill>
                <a:srgbClr val="00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Characters and Strings</a:t>
            </a:r>
            <a:endParaRPr/>
          </a:p>
        </p:txBody>
      </p:sp>
      <p:sp>
        <p:nvSpPr>
          <p:cNvPr id="346" name="Google Shape;346;p28">
            <a:hlinkClick r:id="rId3"/>
          </p:cNvPr>
          <p:cNvSpPr txBox="1"/>
          <p:nvPr/>
        </p:nvSpPr>
        <p:spPr>
          <a:xfrm>
            <a:off x="7006525" y="498200"/>
            <a:ext cx="15768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Go to colab!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7" name="Google Shape;347;p28"/>
          <p:cNvPicPr preferRelativeResize="0"/>
          <p:nvPr/>
        </p:nvPicPr>
        <p:blipFill rotWithShape="1">
          <a:blip r:embed="rId4">
            <a:alphaModFix/>
          </a:blip>
          <a:srcRect b="0" l="0" r="0" t="10128"/>
          <a:stretch/>
        </p:blipFill>
        <p:spPr>
          <a:xfrm>
            <a:off x="1259200" y="1457775"/>
            <a:ext cx="6032292" cy="360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/>
          <p:nvPr>
            <p:ph type="title"/>
          </p:nvPr>
        </p:nvSpPr>
        <p:spPr>
          <a:xfrm>
            <a:off x="1297500" y="957075"/>
            <a:ext cx="7038900" cy="5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Reading</a:t>
            </a:r>
            <a:endParaRPr/>
          </a:p>
        </p:txBody>
      </p:sp>
      <p:sp>
        <p:nvSpPr>
          <p:cNvPr id="353" name="Google Shape;353;p29"/>
          <p:cNvSpPr txBox="1"/>
          <p:nvPr>
            <p:ph idx="1" type="body"/>
          </p:nvPr>
        </p:nvSpPr>
        <p:spPr>
          <a:xfrm>
            <a:off x="471975" y="2366100"/>
            <a:ext cx="6301500" cy="19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GB" sz="1600"/>
              <a:t>IEEE 754 Floating-Point Standard: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 u="sng">
                <a:solidFill>
                  <a:schemeClr val="hlink"/>
                </a:solidFill>
                <a:hlinkClick r:id="rId3"/>
              </a:rPr>
              <a:t>http://steve.hollasch.net/cgindex/coding/ieeefloat.html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Online Floating-Point Converter (Based on IEEE 754 standard):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https://www.h-schmidt.net/FloatConverter/IEEE754.html</a:t>
            </a:r>
            <a:endParaRPr sz="1600"/>
          </a:p>
        </p:txBody>
      </p:sp>
      <p:pic>
        <p:nvPicPr>
          <p:cNvPr id="354" name="Google Shape;354;p29"/>
          <p:cNvPicPr preferRelativeResize="0"/>
          <p:nvPr/>
        </p:nvPicPr>
        <p:blipFill rotWithShape="1">
          <a:blip r:embed="rId5">
            <a:alphaModFix/>
          </a:blip>
          <a:srcRect b="0" l="0" r="12180" t="-512"/>
          <a:stretch/>
        </p:blipFill>
        <p:spPr>
          <a:xfrm rot="5400000">
            <a:off x="5500962" y="1496938"/>
            <a:ext cx="5136451" cy="214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0"/>
          <p:cNvSpPr txBox="1"/>
          <p:nvPr>
            <p:ph type="title"/>
          </p:nvPr>
        </p:nvSpPr>
        <p:spPr>
          <a:xfrm>
            <a:off x="672150" y="17649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60" name="Google Shape;360;p30"/>
          <p:cNvSpPr txBox="1"/>
          <p:nvPr>
            <p:ph idx="1" type="body"/>
          </p:nvPr>
        </p:nvSpPr>
        <p:spPr>
          <a:xfrm>
            <a:off x="672150" y="2753500"/>
            <a:ext cx="3063300" cy="20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0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Contact me:</a:t>
            </a:r>
            <a:endParaRPr>
              <a:solidFill>
                <a:srgbClr val="990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                m.p.bashari@gmail.com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                ParsaBashari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Montserrat Medium"/>
                <a:ea typeface="Montserrat Medium"/>
                <a:cs typeface="Montserrat Medium"/>
                <a:sym typeface="Montserrat Medium"/>
              </a:rPr>
              <a:t>                parsabsh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61" name="Google Shape;3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225" y="3615525"/>
            <a:ext cx="357075" cy="35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0"/>
          <p:cNvPicPr preferRelativeResize="0"/>
          <p:nvPr/>
        </p:nvPicPr>
        <p:blipFill rotWithShape="1">
          <a:blip r:embed="rId4">
            <a:alphaModFix/>
          </a:blip>
          <a:srcRect b="0" l="0" r="69484" t="0"/>
          <a:stretch/>
        </p:blipFill>
        <p:spPr>
          <a:xfrm>
            <a:off x="1071350" y="3179850"/>
            <a:ext cx="31682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9750" y="1582625"/>
            <a:ext cx="4954250" cy="356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0"/>
          <p:cNvPicPr preferRelativeResize="0"/>
          <p:nvPr/>
        </p:nvPicPr>
        <p:blipFill rotWithShape="1">
          <a:blip r:embed="rId6">
            <a:alphaModFix/>
          </a:blip>
          <a:srcRect b="0" l="72123" r="0" t="0"/>
          <a:stretch/>
        </p:blipFill>
        <p:spPr>
          <a:xfrm>
            <a:off x="1051225" y="4066200"/>
            <a:ext cx="357075" cy="3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7304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6" name="Google Shape;236;p18">
            <a:hlinkClick action="ppaction://hlinksldjump" r:id="rId3"/>
          </p:cNvPr>
          <p:cNvSpPr txBox="1"/>
          <p:nvPr/>
        </p:nvSpPr>
        <p:spPr>
          <a:xfrm>
            <a:off x="1297501" y="1765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>
            <a:hlinkClick action="ppaction://hlinksldjump" r:id="rId5"/>
          </p:cNvPr>
          <p:cNvSpPr txBox="1"/>
          <p:nvPr/>
        </p:nvSpPr>
        <p:spPr>
          <a:xfrm>
            <a:off x="1297501" y="2091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Types in Python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>
            <a:hlinkClick action="ppaction://hlinksldjump" r:id="rId6"/>
          </p:cNvPr>
          <p:cNvSpPr txBox="1"/>
          <p:nvPr/>
        </p:nvSpPr>
        <p:spPr>
          <a:xfrm>
            <a:off x="1297501" y="24169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Basic Structure of a Computer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>
            <a:hlinkClick action="ppaction://hlinksldjump" r:id="rId7"/>
          </p:cNvPr>
          <p:cNvSpPr txBox="1"/>
          <p:nvPr/>
        </p:nvSpPr>
        <p:spPr>
          <a:xfrm>
            <a:off x="1297501" y="2742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Memory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>
            <a:hlinkClick action="ppaction://hlinksldjump" r:id="rId8"/>
          </p:cNvPr>
          <p:cNvSpPr txBox="1"/>
          <p:nvPr/>
        </p:nvSpPr>
        <p:spPr>
          <a:xfrm>
            <a:off x="1297501" y="30679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Number Systems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8">
            <a:hlinkClick action="ppaction://hlinksldjump" r:id="rId9"/>
          </p:cNvPr>
          <p:cNvSpPr txBox="1"/>
          <p:nvPr/>
        </p:nvSpPr>
        <p:spPr>
          <a:xfrm>
            <a:off x="1297501" y="3393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Bitwise Operations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>
            <a:hlinkClick action="ppaction://hlinksldjump" r:id="rId10"/>
          </p:cNvPr>
          <p:cNvSpPr txBox="1"/>
          <p:nvPr/>
        </p:nvSpPr>
        <p:spPr>
          <a:xfrm>
            <a:off x="1297501" y="37189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Negative Numbers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>
            <a:hlinkClick action="ppaction://hlinksldjump" r:id="rId11"/>
          </p:cNvPr>
          <p:cNvSpPr txBox="1"/>
          <p:nvPr/>
        </p:nvSpPr>
        <p:spPr>
          <a:xfrm>
            <a:off x="1297501" y="4044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Real Numbers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8">
            <a:hlinkClick action="ppaction://hlinksldjump" r:id="rId12"/>
          </p:cNvPr>
          <p:cNvSpPr txBox="1"/>
          <p:nvPr/>
        </p:nvSpPr>
        <p:spPr>
          <a:xfrm>
            <a:off x="1297501" y="43699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Characters and Strings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 txBox="1"/>
          <p:nvPr>
            <p:ph type="title"/>
          </p:nvPr>
        </p:nvSpPr>
        <p:spPr>
          <a:xfrm>
            <a:off x="1297500" y="957075"/>
            <a:ext cx="7038900" cy="5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1297500" y="1896125"/>
            <a:ext cx="7038900" cy="19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GB" sz="1600"/>
              <a:t>What are the </a:t>
            </a:r>
            <a:r>
              <a:rPr lang="en-GB" sz="1600">
                <a:solidFill>
                  <a:srgbClr val="93C47D"/>
                </a:solidFill>
              </a:rPr>
              <a:t>data types</a:t>
            </a:r>
            <a:r>
              <a:rPr lang="en-GB" sz="1600"/>
              <a:t> we can use 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How </a:t>
            </a:r>
            <a:r>
              <a:rPr lang="en-GB" sz="1600"/>
              <a:t>are </a:t>
            </a:r>
            <a:r>
              <a:rPr lang="en-GB" sz="1600"/>
              <a:t>they </a:t>
            </a:r>
            <a:r>
              <a:rPr lang="en-GB" sz="1600">
                <a:solidFill>
                  <a:srgbClr val="93C47D"/>
                </a:solidFill>
              </a:rPr>
              <a:t>stored in the memory </a:t>
            </a:r>
            <a:r>
              <a:rPr lang="en-GB" sz="1600"/>
              <a:t>?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What is a bit (</a:t>
            </a:r>
            <a:r>
              <a:rPr lang="en-GB" sz="1400">
                <a:solidFill>
                  <a:srgbClr val="FF9900"/>
                </a:solidFill>
              </a:rPr>
              <a:t>bi</a:t>
            </a:r>
            <a:r>
              <a:rPr lang="en-GB" sz="1400"/>
              <a:t>nary digi</a:t>
            </a:r>
            <a:r>
              <a:rPr lang="en-GB" sz="1400">
                <a:solidFill>
                  <a:srgbClr val="FF9900"/>
                </a:solidFill>
              </a:rPr>
              <a:t>t</a:t>
            </a:r>
            <a:r>
              <a:rPr lang="en-GB" sz="1400"/>
              <a:t>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Number Systems (Decimal, Binary, Octal, Hexadecimal)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Negative Numbers (Sign-Magnitude, One’s Complement, Two’s Complement)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Real Numbers (</a:t>
            </a:r>
            <a:r>
              <a:rPr lang="en-GB" sz="1400"/>
              <a:t>Why </a:t>
            </a:r>
            <a:r>
              <a:rPr lang="en-GB" sz="1400">
                <a:solidFill>
                  <a:srgbClr val="93C47D"/>
                </a:solidFill>
              </a:rPr>
              <a:t>0.1 + 0.2 ≠ 0.3 </a:t>
            </a:r>
            <a:r>
              <a:rPr lang="en-GB" sz="1400"/>
              <a:t>!)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Characters and Strings (ASCII)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Types in Python</a:t>
            </a:r>
            <a:endParaRPr/>
          </a:p>
        </p:txBody>
      </p:sp>
      <p:sp>
        <p:nvSpPr>
          <p:cNvPr id="256" name="Google Shape;256;p20"/>
          <p:cNvSpPr/>
          <p:nvPr/>
        </p:nvSpPr>
        <p:spPr>
          <a:xfrm>
            <a:off x="3802943" y="1711900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55B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Python Data Types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5985790" y="2840201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Sequence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1553447" y="2840201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Numeric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/>
          <p:nvPr/>
        </p:nvSpPr>
        <p:spPr>
          <a:xfrm>
            <a:off x="76000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Integer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/>
          <p:nvPr/>
        </p:nvSpPr>
        <p:spPr>
          <a:xfrm>
            <a:off x="1553443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Float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4508350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String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/>
          <p:nvPr/>
        </p:nvSpPr>
        <p:spPr>
          <a:xfrm>
            <a:off x="5985793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List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63" name="Google Shape;263;p20"/>
          <p:cNvCxnSpPr>
            <a:stCxn id="256" idx="2"/>
            <a:endCxn id="257" idx="0"/>
          </p:cNvCxnSpPr>
          <p:nvPr/>
        </p:nvCxnSpPr>
        <p:spPr>
          <a:xfrm flipH="1" rot="-5400000">
            <a:off x="5271443" y="1405900"/>
            <a:ext cx="685800" cy="2182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4" name="Google Shape;264;p20"/>
          <p:cNvCxnSpPr>
            <a:stCxn id="258" idx="0"/>
            <a:endCxn id="256" idx="2"/>
          </p:cNvCxnSpPr>
          <p:nvPr/>
        </p:nvCxnSpPr>
        <p:spPr>
          <a:xfrm rot="-5400000">
            <a:off x="3055247" y="1372601"/>
            <a:ext cx="685800" cy="2249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p20"/>
          <p:cNvCxnSpPr>
            <a:stCxn id="258" idx="2"/>
            <a:endCxn id="260" idx="0"/>
          </p:cNvCxnSpPr>
          <p:nvPr/>
        </p:nvCxnSpPr>
        <p:spPr>
          <a:xfrm flipH="1" rot="-5400000">
            <a:off x="1854647" y="3701501"/>
            <a:ext cx="838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p20"/>
          <p:cNvCxnSpPr>
            <a:stCxn id="259" idx="0"/>
            <a:endCxn id="258" idx="2"/>
          </p:cNvCxnSpPr>
          <p:nvPr/>
        </p:nvCxnSpPr>
        <p:spPr>
          <a:xfrm rot="-5400000">
            <a:off x="1115650" y="2963053"/>
            <a:ext cx="838200" cy="147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" name="Google Shape;267;p20"/>
          <p:cNvCxnSpPr>
            <a:stCxn id="257" idx="2"/>
            <a:endCxn id="262" idx="0"/>
          </p:cNvCxnSpPr>
          <p:nvPr/>
        </p:nvCxnSpPr>
        <p:spPr>
          <a:xfrm flipH="1" rot="-5400000">
            <a:off x="6286990" y="3701501"/>
            <a:ext cx="838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8" name="Google Shape;268;p20"/>
          <p:cNvCxnSpPr>
            <a:stCxn id="261" idx="0"/>
            <a:endCxn id="257" idx="2"/>
          </p:cNvCxnSpPr>
          <p:nvPr/>
        </p:nvCxnSpPr>
        <p:spPr>
          <a:xfrm rot="-5400000">
            <a:off x="5548000" y="2963053"/>
            <a:ext cx="838200" cy="147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9" name="Google Shape;269;p20"/>
          <p:cNvSpPr/>
          <p:nvPr/>
        </p:nvSpPr>
        <p:spPr>
          <a:xfrm>
            <a:off x="3030893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Complex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70" name="Google Shape;270;p20"/>
          <p:cNvCxnSpPr>
            <a:stCxn id="269" idx="0"/>
            <a:endCxn id="258" idx="2"/>
          </p:cNvCxnSpPr>
          <p:nvPr/>
        </p:nvCxnSpPr>
        <p:spPr>
          <a:xfrm flipH="1" rot="5400000">
            <a:off x="2593043" y="2963053"/>
            <a:ext cx="838200" cy="147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0"/>
          <p:cNvSpPr/>
          <p:nvPr/>
        </p:nvSpPr>
        <p:spPr>
          <a:xfrm>
            <a:off x="3030890" y="2840201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Boolean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4508340" y="2840201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Dictionary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3" name="Google Shape;273;p20"/>
          <p:cNvSpPr/>
          <p:nvPr/>
        </p:nvSpPr>
        <p:spPr>
          <a:xfrm>
            <a:off x="7463243" y="4120903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249C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Tuple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74" name="Google Shape;274;p20"/>
          <p:cNvCxnSpPr>
            <a:stCxn id="273" idx="0"/>
            <a:endCxn id="257" idx="2"/>
          </p:cNvCxnSpPr>
          <p:nvPr/>
        </p:nvCxnSpPr>
        <p:spPr>
          <a:xfrm flipH="1" rot="5400000">
            <a:off x="7025393" y="2963053"/>
            <a:ext cx="838200" cy="147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0"/>
          <p:cNvCxnSpPr>
            <a:stCxn id="272" idx="0"/>
            <a:endCxn id="256" idx="2"/>
          </p:cNvCxnSpPr>
          <p:nvPr/>
        </p:nvCxnSpPr>
        <p:spPr>
          <a:xfrm flipH="1" rot="5400000">
            <a:off x="4532790" y="2144651"/>
            <a:ext cx="685800" cy="70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0"/>
          <p:cNvCxnSpPr>
            <a:stCxn id="271" idx="0"/>
            <a:endCxn id="256" idx="2"/>
          </p:cNvCxnSpPr>
          <p:nvPr/>
        </p:nvCxnSpPr>
        <p:spPr>
          <a:xfrm rot="-5400000">
            <a:off x="3794090" y="2111201"/>
            <a:ext cx="685800" cy="772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7" name="Google Shape;277;p20"/>
          <p:cNvSpPr/>
          <p:nvPr/>
        </p:nvSpPr>
        <p:spPr>
          <a:xfrm>
            <a:off x="7463240" y="2840201"/>
            <a:ext cx="1440000" cy="442500"/>
          </a:xfrm>
          <a:prstGeom prst="roundRect">
            <a:avLst>
              <a:gd fmla="val 50000" name="adj"/>
            </a:avLst>
          </a:prstGeom>
          <a:solidFill>
            <a:srgbClr val="1D7E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Set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78" name="Google Shape;278;p20"/>
          <p:cNvCxnSpPr>
            <a:stCxn id="256" idx="2"/>
            <a:endCxn id="277" idx="0"/>
          </p:cNvCxnSpPr>
          <p:nvPr/>
        </p:nvCxnSpPr>
        <p:spPr>
          <a:xfrm flipH="1" rot="-5400000">
            <a:off x="6010193" y="667150"/>
            <a:ext cx="685800" cy="366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20">
            <a:hlinkClick r:id="rId3"/>
          </p:cNvPr>
          <p:cNvSpPr txBox="1"/>
          <p:nvPr/>
        </p:nvSpPr>
        <p:spPr>
          <a:xfrm>
            <a:off x="6706400" y="472725"/>
            <a:ext cx="15768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Go to colab!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>
            <p:ph type="title"/>
          </p:nvPr>
        </p:nvSpPr>
        <p:spPr>
          <a:xfrm>
            <a:off x="1297500" y="936925"/>
            <a:ext cx="7038900" cy="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Structure of a Computer</a:t>
            </a:r>
            <a:endParaRPr/>
          </a:p>
        </p:txBody>
      </p:sp>
      <p:sp>
        <p:nvSpPr>
          <p:cNvPr id="285" name="Google Shape;285;p21"/>
          <p:cNvSpPr/>
          <p:nvPr/>
        </p:nvSpPr>
        <p:spPr>
          <a:xfrm>
            <a:off x="3587725" y="1797200"/>
            <a:ext cx="2273400" cy="292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1"/>
          <p:cNvSpPr/>
          <p:nvPr/>
        </p:nvSpPr>
        <p:spPr>
          <a:xfrm>
            <a:off x="521225" y="1797200"/>
            <a:ext cx="2273400" cy="292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/>
              <a:t>Main Memory</a:t>
            </a:r>
            <a:endParaRPr b="1"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/>
              <a:t>(</a:t>
            </a:r>
            <a:r>
              <a:rPr lang="en-GB" sz="1300">
                <a:solidFill>
                  <a:srgbClr val="9900FF"/>
                </a:solidFill>
              </a:rPr>
              <a:t>R</a:t>
            </a:r>
            <a:r>
              <a:rPr lang="en-GB" sz="1300"/>
              <a:t>andom </a:t>
            </a:r>
            <a:r>
              <a:rPr lang="en-GB" sz="1300">
                <a:solidFill>
                  <a:srgbClr val="9900FF"/>
                </a:solidFill>
              </a:rPr>
              <a:t>A</a:t>
            </a:r>
            <a:r>
              <a:rPr lang="en-GB" sz="1300"/>
              <a:t>ccess </a:t>
            </a:r>
            <a:r>
              <a:rPr lang="en-GB" sz="1300">
                <a:solidFill>
                  <a:srgbClr val="9900FF"/>
                </a:solidFill>
              </a:rPr>
              <a:t>M</a:t>
            </a:r>
            <a:r>
              <a:rPr lang="en-GB" sz="1300"/>
              <a:t>emory)</a:t>
            </a:r>
            <a:endParaRPr sz="1300"/>
          </a:p>
        </p:txBody>
      </p:sp>
      <p:sp>
        <p:nvSpPr>
          <p:cNvPr id="287" name="Google Shape;287;p21"/>
          <p:cNvSpPr/>
          <p:nvPr/>
        </p:nvSpPr>
        <p:spPr>
          <a:xfrm>
            <a:off x="6724300" y="2059925"/>
            <a:ext cx="1705200" cy="76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Device</a:t>
            </a:r>
            <a:endParaRPr/>
          </a:p>
        </p:txBody>
      </p:sp>
      <p:sp>
        <p:nvSpPr>
          <p:cNvPr id="288" name="Google Shape;288;p21"/>
          <p:cNvSpPr/>
          <p:nvPr/>
        </p:nvSpPr>
        <p:spPr>
          <a:xfrm>
            <a:off x="6724300" y="3553550"/>
            <a:ext cx="1705200" cy="76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Output Device</a:t>
            </a:r>
            <a:endParaRPr/>
          </a:p>
        </p:txBody>
      </p:sp>
      <p:sp>
        <p:nvSpPr>
          <p:cNvPr id="289" name="Google Shape;289;p21"/>
          <p:cNvSpPr/>
          <p:nvPr/>
        </p:nvSpPr>
        <p:spPr>
          <a:xfrm>
            <a:off x="5861125" y="2319125"/>
            <a:ext cx="863100" cy="244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>
              <a:alpha val="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"/>
          <p:cNvSpPr/>
          <p:nvPr/>
        </p:nvSpPr>
        <p:spPr>
          <a:xfrm flipH="1">
            <a:off x="5861125" y="3812750"/>
            <a:ext cx="863100" cy="244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>
              <a:alpha val="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1"/>
          <p:cNvSpPr/>
          <p:nvPr/>
        </p:nvSpPr>
        <p:spPr>
          <a:xfrm>
            <a:off x="2794625" y="3136700"/>
            <a:ext cx="777900" cy="244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000000">
              <a:alpha val="46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1"/>
          <p:cNvSpPr txBox="1"/>
          <p:nvPr/>
        </p:nvSpPr>
        <p:spPr>
          <a:xfrm>
            <a:off x="4009363" y="1797200"/>
            <a:ext cx="14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CPU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1"/>
          <p:cNvSpPr/>
          <p:nvPr/>
        </p:nvSpPr>
        <p:spPr>
          <a:xfrm>
            <a:off x="4009375" y="2923175"/>
            <a:ext cx="1397400" cy="596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ALU</a:t>
            </a: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4025725" y="4057550"/>
            <a:ext cx="1397400" cy="4509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Registers</a:t>
            </a:r>
            <a:endParaRPr/>
          </a:p>
        </p:txBody>
      </p:sp>
      <p:sp>
        <p:nvSpPr>
          <p:cNvPr id="295" name="Google Shape;295;p21"/>
          <p:cNvSpPr/>
          <p:nvPr/>
        </p:nvSpPr>
        <p:spPr>
          <a:xfrm>
            <a:off x="4009375" y="2226425"/>
            <a:ext cx="1397400" cy="596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</a:t>
            </a:r>
            <a:endParaRPr/>
          </a:p>
        </p:txBody>
      </p:sp>
      <p:sp>
        <p:nvSpPr>
          <p:cNvPr id="296" name="Google Shape;296;p21"/>
          <p:cNvSpPr/>
          <p:nvPr/>
        </p:nvSpPr>
        <p:spPr>
          <a:xfrm rot="5400000">
            <a:off x="4439575" y="3666750"/>
            <a:ext cx="537000" cy="244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000000">
              <a:alpha val="462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/>
          <p:nvPr>
            <p:ph type="title"/>
          </p:nvPr>
        </p:nvSpPr>
        <p:spPr>
          <a:xfrm>
            <a:off x="1499400" y="922925"/>
            <a:ext cx="70389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Memory</a:t>
            </a:r>
            <a:endParaRPr/>
          </a:p>
        </p:txBody>
      </p:sp>
      <p:sp>
        <p:nvSpPr>
          <p:cNvPr id="302" name="Google Shape;302;p22"/>
          <p:cNvSpPr txBox="1"/>
          <p:nvPr>
            <p:ph idx="1" type="body"/>
          </p:nvPr>
        </p:nvSpPr>
        <p:spPr>
          <a:xfrm>
            <a:off x="2960150" y="165332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Bit (</a:t>
            </a:r>
            <a:r>
              <a:rPr lang="en-GB" sz="1400">
                <a:solidFill>
                  <a:srgbClr val="FF9900"/>
                </a:solidFill>
              </a:rPr>
              <a:t>Bi</a:t>
            </a:r>
            <a:r>
              <a:rPr lang="en-GB" sz="1400"/>
              <a:t>nary Digi</a:t>
            </a:r>
            <a:r>
              <a:rPr lang="en-GB" sz="1400">
                <a:solidFill>
                  <a:srgbClr val="FF9900"/>
                </a:solidFill>
              </a:rPr>
              <a:t>t</a:t>
            </a:r>
            <a:r>
              <a:rPr lang="en-GB" sz="1400"/>
              <a:t>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Byte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Word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Address</a:t>
            </a:r>
            <a:endParaRPr sz="1400"/>
          </a:p>
        </p:txBody>
      </p:sp>
      <p:pic>
        <p:nvPicPr>
          <p:cNvPr id="303" name="Google Shape;303;p22"/>
          <p:cNvPicPr preferRelativeResize="0"/>
          <p:nvPr/>
        </p:nvPicPr>
        <p:blipFill rotWithShape="1">
          <a:blip r:embed="rId3">
            <a:alphaModFix/>
          </a:blip>
          <a:srcRect b="0" l="1505" r="1398" t="0"/>
          <a:stretch/>
        </p:blipFill>
        <p:spPr>
          <a:xfrm>
            <a:off x="4635500" y="2571750"/>
            <a:ext cx="4085100" cy="1227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04" name="Google Shape;304;p22">
            <a:hlinkClick r:id="rId4"/>
          </p:cNvPr>
          <p:cNvSpPr txBox="1"/>
          <p:nvPr/>
        </p:nvSpPr>
        <p:spPr>
          <a:xfrm>
            <a:off x="6672875" y="647075"/>
            <a:ext cx="15768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Go to colab!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3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Number Systems</a:t>
            </a:r>
            <a:endParaRPr/>
          </a:p>
        </p:txBody>
      </p:sp>
      <p:sp>
        <p:nvSpPr>
          <p:cNvPr id="310" name="Google Shape;310;p23"/>
          <p:cNvSpPr txBox="1"/>
          <p:nvPr>
            <p:ph idx="1" type="body"/>
          </p:nvPr>
        </p:nvSpPr>
        <p:spPr>
          <a:xfrm>
            <a:off x="1297500" y="1805275"/>
            <a:ext cx="7421700" cy="24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Decimal (base-10) </a:t>
            </a:r>
            <a:r>
              <a:rPr lang="en-GB" sz="1400"/>
              <a:t>: 0,1,2,3,4,5,6,7,8,9</a:t>
            </a:r>
            <a:endParaRPr b="1" sz="1500">
              <a:solidFill>
                <a:srgbClr val="9900FF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>
                <a:solidFill>
                  <a:srgbClr val="FFFFFF"/>
                </a:solidFill>
              </a:rPr>
              <a:t> (7594.36)</a:t>
            </a:r>
            <a:r>
              <a:rPr baseline="-25000" lang="en-GB" sz="1200">
                <a:solidFill>
                  <a:srgbClr val="FF9900"/>
                </a:solidFill>
              </a:rPr>
              <a:t>10</a:t>
            </a:r>
            <a:r>
              <a:rPr lang="en-GB" sz="1200">
                <a:solidFill>
                  <a:srgbClr val="FFFFFF"/>
                </a:solidFill>
              </a:rPr>
              <a:t> = (7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3</a:t>
            </a:r>
            <a:r>
              <a:rPr lang="en-GB" sz="1200">
                <a:solidFill>
                  <a:srgbClr val="FFFFFF"/>
                </a:solidFill>
              </a:rPr>
              <a:t> ) + (5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2</a:t>
            </a:r>
            <a:r>
              <a:rPr lang="en-GB" sz="1200">
                <a:solidFill>
                  <a:srgbClr val="FFFFFF"/>
                </a:solidFill>
              </a:rPr>
              <a:t> ) + (9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1</a:t>
            </a:r>
            <a:r>
              <a:rPr lang="en-GB" sz="1200">
                <a:solidFill>
                  <a:srgbClr val="FFFFFF"/>
                </a:solidFill>
              </a:rPr>
              <a:t> ) + (4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0</a:t>
            </a:r>
            <a:r>
              <a:rPr lang="en-GB" sz="1200">
                <a:solidFill>
                  <a:srgbClr val="FFFFFF"/>
                </a:solidFill>
              </a:rPr>
              <a:t> ) + (3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-1</a:t>
            </a:r>
            <a:r>
              <a:rPr lang="en-GB" sz="1200">
                <a:solidFill>
                  <a:srgbClr val="FFFFFF"/>
                </a:solidFill>
              </a:rPr>
              <a:t>) + (6 × </a:t>
            </a:r>
            <a:r>
              <a:rPr lang="en-GB" sz="1200">
                <a:solidFill>
                  <a:srgbClr val="FF9900"/>
                </a:solidFill>
              </a:rPr>
              <a:t>10</a:t>
            </a:r>
            <a:r>
              <a:rPr baseline="30000" lang="en-GB" sz="1200">
                <a:solidFill>
                  <a:srgbClr val="FFFFFF"/>
                </a:solidFill>
              </a:rPr>
              <a:t>-2</a:t>
            </a:r>
            <a:r>
              <a:rPr lang="en-GB" sz="1200">
                <a:solidFill>
                  <a:srgbClr val="FFFFFF"/>
                </a:solidFill>
              </a:rPr>
              <a:t>)</a:t>
            </a:r>
            <a:endParaRPr sz="12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Octal (base-8) </a:t>
            </a:r>
            <a:r>
              <a:rPr lang="en-GB" sz="1400"/>
              <a:t>: 0,1,2,3,4,5,6,7</a:t>
            </a:r>
            <a:endParaRPr b="1" sz="1500">
              <a:solidFill>
                <a:srgbClr val="9900FF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Hexadecimal (base-16)</a:t>
            </a:r>
            <a:r>
              <a:rPr lang="en-GB" sz="1400">
                <a:solidFill>
                  <a:srgbClr val="FFFFFF"/>
                </a:solidFill>
              </a:rPr>
              <a:t> : 0,1,2,3,4,5,6,7,8,9,</a:t>
            </a:r>
            <a:r>
              <a:rPr lang="en-GB" sz="1400">
                <a:solidFill>
                  <a:srgbClr val="00FF00"/>
                </a:solidFill>
              </a:rPr>
              <a:t>A</a:t>
            </a:r>
            <a:r>
              <a:rPr lang="en-GB" sz="1400">
                <a:solidFill>
                  <a:srgbClr val="FFFFFF"/>
                </a:solidFill>
              </a:rPr>
              <a:t>,</a:t>
            </a:r>
            <a:r>
              <a:rPr lang="en-GB" sz="1400">
                <a:solidFill>
                  <a:srgbClr val="00FF00"/>
                </a:solidFill>
              </a:rPr>
              <a:t>B</a:t>
            </a:r>
            <a:r>
              <a:rPr lang="en-GB" sz="1400">
                <a:solidFill>
                  <a:srgbClr val="FFFFFF"/>
                </a:solidFill>
              </a:rPr>
              <a:t>,</a:t>
            </a:r>
            <a:r>
              <a:rPr lang="en-GB" sz="1400">
                <a:solidFill>
                  <a:srgbClr val="00FF00"/>
                </a:solidFill>
              </a:rPr>
              <a:t>C</a:t>
            </a:r>
            <a:r>
              <a:rPr lang="en-GB" sz="1400">
                <a:solidFill>
                  <a:srgbClr val="FFFFFF"/>
                </a:solidFill>
              </a:rPr>
              <a:t>,</a:t>
            </a:r>
            <a:r>
              <a:rPr lang="en-GB" sz="1400">
                <a:solidFill>
                  <a:srgbClr val="00FF00"/>
                </a:solidFill>
              </a:rPr>
              <a:t>D</a:t>
            </a:r>
            <a:r>
              <a:rPr lang="en-GB" sz="1400">
                <a:solidFill>
                  <a:srgbClr val="FFFFFF"/>
                </a:solidFill>
              </a:rPr>
              <a:t>,</a:t>
            </a:r>
            <a:r>
              <a:rPr lang="en-GB" sz="1400">
                <a:solidFill>
                  <a:srgbClr val="00FF00"/>
                </a:solidFill>
              </a:rPr>
              <a:t>E</a:t>
            </a:r>
            <a:r>
              <a:rPr lang="en-GB" sz="1400">
                <a:solidFill>
                  <a:srgbClr val="FFFFFF"/>
                </a:solidFill>
              </a:rPr>
              <a:t>,</a:t>
            </a:r>
            <a:r>
              <a:rPr lang="en-GB" sz="1400">
                <a:solidFill>
                  <a:srgbClr val="00FF00"/>
                </a:solidFill>
              </a:rPr>
              <a:t>F</a:t>
            </a:r>
            <a:endParaRPr sz="1400">
              <a:solidFill>
                <a:srgbClr val="00FF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/>
              <a:t> (1F5)</a:t>
            </a:r>
            <a:r>
              <a:rPr baseline="-25000" lang="en-GB" sz="1200">
                <a:solidFill>
                  <a:srgbClr val="FF9900"/>
                </a:solidFill>
              </a:rPr>
              <a:t>16</a:t>
            </a:r>
            <a:r>
              <a:rPr lang="en-GB" sz="1200"/>
              <a:t> = (1 × </a:t>
            </a:r>
            <a:r>
              <a:rPr lang="en-GB" sz="1200">
                <a:solidFill>
                  <a:srgbClr val="FF9900"/>
                </a:solidFill>
              </a:rPr>
              <a:t>16</a:t>
            </a:r>
            <a:r>
              <a:rPr baseline="30000" lang="en-GB" sz="1200"/>
              <a:t>2</a:t>
            </a:r>
            <a:r>
              <a:rPr lang="en-GB" sz="1200"/>
              <a:t>) + (15 × </a:t>
            </a:r>
            <a:r>
              <a:rPr lang="en-GB" sz="1200">
                <a:solidFill>
                  <a:srgbClr val="FF9900"/>
                </a:solidFill>
              </a:rPr>
              <a:t>16</a:t>
            </a:r>
            <a:r>
              <a:rPr baseline="30000" lang="en-GB" sz="1200"/>
              <a:t>1</a:t>
            </a:r>
            <a:r>
              <a:rPr lang="en-GB" sz="1200"/>
              <a:t>) + (5 × </a:t>
            </a:r>
            <a:r>
              <a:rPr lang="en-GB" sz="1200">
                <a:solidFill>
                  <a:srgbClr val="FF9900"/>
                </a:solidFill>
              </a:rPr>
              <a:t>16</a:t>
            </a:r>
            <a:r>
              <a:rPr baseline="30000" lang="en-GB" sz="1200"/>
              <a:t>0</a:t>
            </a:r>
            <a:r>
              <a:rPr lang="en-GB" sz="1200"/>
              <a:t>) = </a:t>
            </a:r>
            <a:r>
              <a:rPr lang="en-GB" sz="1200">
                <a:solidFill>
                  <a:srgbClr val="FFFF00"/>
                </a:solidFill>
              </a:rPr>
              <a:t>501</a:t>
            </a:r>
            <a:endParaRPr sz="1200">
              <a:solidFill>
                <a:srgbClr val="FFFF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Binary (base-2)</a:t>
            </a:r>
            <a:r>
              <a:rPr lang="en-GB" sz="1400">
                <a:solidFill>
                  <a:srgbClr val="00FF00"/>
                </a:solidFill>
              </a:rPr>
              <a:t> </a:t>
            </a:r>
            <a:r>
              <a:rPr lang="en-GB" sz="1400"/>
              <a:t>: 0,1</a:t>
            </a:r>
            <a:endParaRPr sz="14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/>
              <a:t> (1010)</a:t>
            </a:r>
            <a:r>
              <a:rPr baseline="-25000" lang="en-GB" sz="1200">
                <a:solidFill>
                  <a:srgbClr val="FF9900"/>
                </a:solidFill>
              </a:rPr>
              <a:t>2</a:t>
            </a:r>
            <a:r>
              <a:rPr lang="en-GB" sz="1200"/>
              <a:t> = (1 × </a:t>
            </a:r>
            <a:r>
              <a:rPr lang="en-GB" sz="1200">
                <a:solidFill>
                  <a:srgbClr val="FF9900"/>
                </a:solidFill>
              </a:rPr>
              <a:t>2</a:t>
            </a:r>
            <a:r>
              <a:rPr baseline="30000" lang="en-GB" sz="1200"/>
              <a:t>3</a:t>
            </a:r>
            <a:r>
              <a:rPr lang="en-GB" sz="1200"/>
              <a:t>) + (0 × </a:t>
            </a:r>
            <a:r>
              <a:rPr lang="en-GB" sz="1200">
                <a:solidFill>
                  <a:srgbClr val="FF9900"/>
                </a:solidFill>
              </a:rPr>
              <a:t>2</a:t>
            </a:r>
            <a:r>
              <a:rPr baseline="30000" lang="en-GB" sz="1200"/>
              <a:t>2</a:t>
            </a:r>
            <a:r>
              <a:rPr lang="en-GB" sz="1200"/>
              <a:t>) + (1 × </a:t>
            </a:r>
            <a:r>
              <a:rPr lang="en-GB" sz="1200">
                <a:solidFill>
                  <a:srgbClr val="FF9900"/>
                </a:solidFill>
              </a:rPr>
              <a:t>2</a:t>
            </a:r>
            <a:r>
              <a:rPr baseline="30000" lang="en-GB" sz="1200"/>
              <a:t>1</a:t>
            </a:r>
            <a:r>
              <a:rPr lang="en-GB" sz="1200"/>
              <a:t>) + (1 × </a:t>
            </a:r>
            <a:r>
              <a:rPr lang="en-GB" sz="1200">
                <a:solidFill>
                  <a:srgbClr val="FF9900"/>
                </a:solidFill>
              </a:rPr>
              <a:t>2</a:t>
            </a:r>
            <a:r>
              <a:rPr baseline="30000" lang="en-GB" sz="1200"/>
              <a:t>0</a:t>
            </a:r>
            <a:r>
              <a:rPr lang="en-GB" sz="1200"/>
              <a:t>) = </a:t>
            </a:r>
            <a:r>
              <a:rPr lang="en-GB" sz="1200">
                <a:solidFill>
                  <a:srgbClr val="FFFF00"/>
                </a:solidFill>
              </a:rPr>
              <a:t>10</a:t>
            </a:r>
            <a:endParaRPr sz="1200">
              <a:solidFill>
                <a:srgbClr val="FFFF00"/>
              </a:solidFill>
            </a:endParaRPr>
          </a:p>
          <a:p>
            <a:pPr indent="0" lvl="0" marL="457200" rtl="0" algn="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9900"/>
                </a:solidFill>
              </a:rPr>
              <a:t>Go to colab!</a:t>
            </a:r>
            <a:endParaRPr sz="1200">
              <a:solidFill>
                <a:srgbClr val="FF99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Bitwise Operations</a:t>
            </a:r>
            <a:endParaRPr/>
          </a:p>
        </p:txBody>
      </p:sp>
      <p:graphicFrame>
        <p:nvGraphicFramePr>
          <p:cNvPr id="316" name="Google Shape;316;p24"/>
          <p:cNvGraphicFramePr/>
          <p:nvPr/>
        </p:nvGraphicFramePr>
        <p:xfrm>
          <a:off x="1144538" y="164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{B547E2CD-A66B-46ED-BD29-1756CF24F5E5}</a:tableStyleId>
              </a:tblPr>
              <a:tblGrid>
                <a:gridCol w="1157100"/>
                <a:gridCol w="1072450"/>
                <a:gridCol w="5115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Operator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BC5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BC5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Description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BC5E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&amp;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And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Sets each bit to 1 if both bits are 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|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Sets each bit to 1 if one of two bits is 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^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Xor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Sets each bit to 1 if only one of two bits is 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~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Not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Inverts all the bits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&lt;&lt;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Shift Left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Shift left by pushing zeros in from the right and let the leftmost bits fall off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&gt;&gt;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Shift Right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Shift right by pushing copies of the leftmost bit in from the left, and let the rightmost bits fall off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7" name="Google Shape;317;p24">
            <a:hlinkClick r:id="rId3"/>
          </p:cNvPr>
          <p:cNvSpPr txBox="1"/>
          <p:nvPr/>
        </p:nvSpPr>
        <p:spPr>
          <a:xfrm>
            <a:off x="6706400" y="472725"/>
            <a:ext cx="15768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Go to colab!</a:t>
            </a:r>
            <a:endParaRPr sz="1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 txBox="1"/>
          <p:nvPr>
            <p:ph type="title"/>
          </p:nvPr>
        </p:nvSpPr>
        <p:spPr>
          <a:xfrm>
            <a:off x="1297500" y="939375"/>
            <a:ext cx="70389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Negative Numbers</a:t>
            </a:r>
            <a:endParaRPr/>
          </a:p>
        </p:txBody>
      </p:sp>
      <p:sp>
        <p:nvSpPr>
          <p:cNvPr id="323" name="Google Shape;323;p25">
            <a:hlinkClick r:id="rId3"/>
          </p:cNvPr>
          <p:cNvSpPr txBox="1"/>
          <p:nvPr/>
        </p:nvSpPr>
        <p:spPr>
          <a:xfrm>
            <a:off x="6759600" y="4315250"/>
            <a:ext cx="15768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Go to colab!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5"/>
          <p:cNvSpPr txBox="1"/>
          <p:nvPr>
            <p:ph idx="1" type="body"/>
          </p:nvPr>
        </p:nvSpPr>
        <p:spPr>
          <a:xfrm>
            <a:off x="1297500" y="1805275"/>
            <a:ext cx="7421700" cy="24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Sign-Magnitude</a:t>
            </a:r>
            <a:r>
              <a:rPr b="1" lang="en-GB" sz="1500">
                <a:solidFill>
                  <a:srgbClr val="9900FF"/>
                </a:solidFill>
              </a:rPr>
              <a:t> </a:t>
            </a:r>
            <a:r>
              <a:rPr lang="en-GB" sz="1400"/>
              <a:t>: sign bit</a:t>
            </a:r>
            <a:endParaRPr b="1" sz="1500">
              <a:solidFill>
                <a:srgbClr val="9900FF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>
                <a:solidFill>
                  <a:srgbClr val="E7E7E7"/>
                </a:solidFill>
              </a:rPr>
              <a:t> </a:t>
            </a:r>
            <a:r>
              <a:rPr lang="en-GB" sz="1200">
                <a:solidFill>
                  <a:srgbClr val="FF0000"/>
                </a:solidFill>
              </a:rPr>
              <a:t>0</a:t>
            </a:r>
            <a:r>
              <a:rPr lang="en-GB" sz="1200">
                <a:solidFill>
                  <a:srgbClr val="FFFFFF"/>
                </a:solidFill>
              </a:rPr>
              <a:t>110100 = +110100 = </a:t>
            </a:r>
            <a:r>
              <a:rPr lang="en-GB" sz="1200">
                <a:solidFill>
                  <a:srgbClr val="FFFF00"/>
                </a:solidFill>
              </a:rPr>
              <a:t>+52</a:t>
            </a:r>
            <a:r>
              <a:rPr baseline="-25000" lang="en-GB" sz="1200">
                <a:solidFill>
                  <a:srgbClr val="FFFF00"/>
                </a:solidFill>
              </a:rPr>
              <a:t>10</a:t>
            </a:r>
            <a:endParaRPr baseline="-25000" sz="1200">
              <a:solidFill>
                <a:srgbClr val="FFFF00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>
                <a:solidFill>
                  <a:srgbClr val="E7E7E7"/>
                </a:solidFill>
              </a:rPr>
              <a:t> </a:t>
            </a:r>
            <a:r>
              <a:rPr lang="en-GB" sz="1200">
                <a:solidFill>
                  <a:srgbClr val="FF0000"/>
                </a:solidFill>
              </a:rPr>
              <a:t>1</a:t>
            </a:r>
            <a:r>
              <a:rPr lang="en-GB" sz="1200"/>
              <a:t>010011 = -10011 = </a:t>
            </a:r>
            <a:r>
              <a:rPr lang="en-GB" sz="1200">
                <a:solidFill>
                  <a:srgbClr val="FFFF00"/>
                </a:solidFill>
              </a:rPr>
              <a:t>-19</a:t>
            </a:r>
            <a:r>
              <a:rPr baseline="-25000" lang="en-GB" sz="1200">
                <a:solidFill>
                  <a:srgbClr val="FFFF00"/>
                </a:solidFill>
              </a:rPr>
              <a:t>10</a:t>
            </a:r>
            <a:endParaRPr baseline="-25000" sz="1200">
              <a:solidFill>
                <a:srgbClr val="FFFF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One’s Complement</a:t>
            </a:r>
            <a:r>
              <a:rPr b="1" lang="en-GB" sz="1500">
                <a:solidFill>
                  <a:srgbClr val="9900FF"/>
                </a:solidFill>
              </a:rPr>
              <a:t> </a:t>
            </a:r>
            <a:r>
              <a:rPr lang="en-GB" sz="1400"/>
              <a:t>: bitwise not</a:t>
            </a:r>
            <a:endParaRPr sz="14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</a:t>
            </a:r>
            <a:r>
              <a:rPr lang="en-GB" sz="1200">
                <a:solidFill>
                  <a:srgbClr val="E7E7E7"/>
                </a:solidFill>
              </a:rPr>
              <a:t> -00001100 = </a:t>
            </a:r>
            <a:r>
              <a:rPr lang="en-GB" sz="1200">
                <a:solidFill>
                  <a:srgbClr val="FFFF00"/>
                </a:solidFill>
              </a:rPr>
              <a:t>-12</a:t>
            </a:r>
            <a:r>
              <a:rPr baseline="-25000" lang="en-GB" sz="1200">
                <a:solidFill>
                  <a:srgbClr val="FFFF00"/>
                </a:solidFill>
              </a:rPr>
              <a:t>10 </a:t>
            </a:r>
            <a:r>
              <a:rPr lang="en-GB" sz="1200">
                <a:solidFill>
                  <a:srgbClr val="E7E7E7"/>
                </a:solidFill>
              </a:rPr>
              <a:t>= </a:t>
            </a:r>
            <a:r>
              <a:rPr lang="en-GB" sz="1200">
                <a:solidFill>
                  <a:srgbClr val="00FF00"/>
                </a:solidFill>
              </a:rPr>
              <a:t>11110011 </a:t>
            </a:r>
            <a:endParaRPr sz="1400">
              <a:solidFill>
                <a:srgbClr val="00FF00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 sz="1500">
                <a:solidFill>
                  <a:srgbClr val="9900FF"/>
                </a:solidFill>
              </a:rPr>
              <a:t>Two’s Complement </a:t>
            </a:r>
            <a:r>
              <a:rPr lang="en-GB" sz="1400">
                <a:solidFill>
                  <a:srgbClr val="FFFFFF"/>
                </a:solidFill>
              </a:rPr>
              <a:t>: </a:t>
            </a:r>
            <a:r>
              <a:rPr lang="en-GB" sz="1400"/>
              <a:t>bitwise not and add 1</a:t>
            </a:r>
            <a:endParaRPr sz="1400">
              <a:solidFill>
                <a:srgbClr val="00FF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>
                <a:solidFill>
                  <a:srgbClr val="666666"/>
                </a:solidFill>
              </a:rPr>
              <a:t>Example: </a:t>
            </a:r>
            <a:r>
              <a:rPr lang="en-GB" sz="1200">
                <a:solidFill>
                  <a:srgbClr val="E7E7E7"/>
                </a:solidFill>
              </a:rPr>
              <a:t>-00001100 = </a:t>
            </a:r>
            <a:r>
              <a:rPr lang="en-GB" sz="1200">
                <a:solidFill>
                  <a:srgbClr val="FFFF00"/>
                </a:solidFill>
              </a:rPr>
              <a:t>-12</a:t>
            </a:r>
            <a:r>
              <a:rPr baseline="-25000" lang="en-GB" sz="1200">
                <a:solidFill>
                  <a:srgbClr val="FFFF00"/>
                </a:solidFill>
              </a:rPr>
              <a:t>10 </a:t>
            </a:r>
            <a:r>
              <a:rPr lang="en-GB" sz="1200">
                <a:solidFill>
                  <a:srgbClr val="E7E7E7"/>
                </a:solidFill>
              </a:rPr>
              <a:t>= </a:t>
            </a:r>
            <a:r>
              <a:rPr lang="en-GB" sz="1200">
                <a:solidFill>
                  <a:srgbClr val="00FF00"/>
                </a:solidFill>
              </a:rPr>
              <a:t>11110100</a:t>
            </a:r>
            <a:endParaRPr sz="1200">
              <a:solidFill>
                <a:srgbClr val="FF9900"/>
              </a:solidFill>
            </a:endParaRPr>
          </a:p>
        </p:txBody>
      </p:sp>
      <p:pic>
        <p:nvPicPr>
          <p:cNvPr id="325" name="Google Shape;3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8325" y="280750"/>
            <a:ext cx="1985025" cy="370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